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2" roundtripDataSignature="AMtx7mgGCHWYrRMNVsC0GDj7jUhDRMXR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AAB8B5D-2F27-440A-96C9-595A2B944148}">
  <a:tblStyle styleId="{EAAB8B5D-2F27-440A-96C9-595A2B9441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98C682D-56ED-4114-89A1-81F32CC2EB3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9b39a0a474_1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9b39a0a474_1_7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9c58e6d44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9c58e6d441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9c58e6d44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9c58e6d441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9c58e6d44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19c58e6d441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9c58e6d44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9c58e6d441_1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9c58e6d441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19c58e6d441_1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9c58e6d441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19c58e6d441_1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9c58e6d441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9c58e6d441_1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9c58e6d441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19c58e6d441_1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9c58e6d441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19c58e6d441_1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9c58e6d441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9c58e6d441_1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9c58e6d441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19c58e6d441_1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9c58e6d441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9c58e6d441_1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9c58e6d441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19c58e6d441_1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9c58e6d441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9c58e6d441_1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9c58e6d441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19c58e6d441_1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9b39a0a4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9b39a0a4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9b39a0a474_1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9b39a0a474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9b39a0a474_1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9b39a0a474_1_6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9b39a0a474_1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9b39a0a474_1_4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9b39a0a474_1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9b39a0a474_1_6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9b39a0a474_1_148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19b39a0a474_1_148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19b39a0a474_1_148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19b39a0a474_1_148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5" name="Google Shape;85;g19b39a0a474_1_148"/>
          <p:cNvSpPr txBox="1"/>
          <p:nvPr>
            <p:ph idx="1" type="body"/>
          </p:nvPr>
        </p:nvSpPr>
        <p:spPr>
          <a:xfrm>
            <a:off x="1092200" y="2654300"/>
            <a:ext cx="10007700" cy="326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g19b39a0a474_1_148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SYpijiemOoq5O5wBSxy7TnYZfdEg4CGu/view" TargetMode="External"/><Relationship Id="rId4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://drive.google.com/file/d/1-T3iPF2iEJZtZEtO0LXS9AcUKRfQq_s7/view" TargetMode="External"/><Relationship Id="rId6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/>
        </p:nvSpPr>
        <p:spPr>
          <a:xfrm>
            <a:off x="204716" y="0"/>
            <a:ext cx="11719214" cy="7500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AI/ML Driv</a:t>
            </a:r>
            <a:r>
              <a:rPr b="1" lang="en-IN" sz="3700">
                <a:solidFill>
                  <a:schemeClr val="dk1"/>
                </a:solidFill>
              </a:rPr>
              <a:t>en </a:t>
            </a:r>
            <a:r>
              <a:rPr b="1" i="0" lang="en-IN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 Latency Closed Loop Control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01758" y="967555"/>
            <a:ext cx="11988000" cy="579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2692" y="1272027"/>
            <a:ext cx="2471238" cy="523200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330246" y="5010595"/>
            <a:ext cx="9080242" cy="1521577"/>
          </a:xfrm>
          <a:prstGeom prst="roundRect">
            <a:avLst>
              <a:gd fmla="val 7235" name="adj"/>
            </a:avLst>
          </a:prstGeom>
          <a:solidFill>
            <a:srgbClr val="B7DEED"/>
          </a:solidFill>
          <a:ln>
            <a:noFill/>
          </a:ln>
        </p:spPr>
        <p:txBody>
          <a:bodyPr anchorCtr="0" anchor="ctr" bIns="108000" lIns="108000" spcFirstLastPara="1" rIns="108000" wrap="square" tIns="108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527379" y="5539929"/>
            <a:ext cx="1892449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Dr. Sk Subidh Ali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Professor(Mentor)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IIT Bhilai</a:t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679288" y="5537581"/>
            <a:ext cx="1892449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Mr. Debanka Giri</a:t>
            </a:r>
            <a:endParaRPr b="1" i="0" sz="1400" u="none" cap="none" strike="noStrike">
              <a:solidFill>
                <a:srgbClr val="2C3A54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Project Scientist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IIT Delhi</a:t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4805152" y="5535236"/>
            <a:ext cx="2222691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Mr. Sudev Kumar Padhi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Research Scholar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IIT Bhilai</a:t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7148579" y="5535235"/>
            <a:ext cx="1892449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Mr. Mohit Kumar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B.Tech Student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IIT Bhilai</a:t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3566995" y="5066350"/>
            <a:ext cx="3345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N" sz="16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Team Members(AI_ML_SSD)</a:t>
            </a:r>
            <a:endParaRPr b="0" i="0" sz="12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File:Logo of IIT Bhilai.png - Wikimedia Commons" id="100" name="Google Shape;10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2715" y="1781055"/>
            <a:ext cx="1614487" cy="166211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/>
          <p:nvPr/>
        </p:nvSpPr>
        <p:spPr>
          <a:xfrm>
            <a:off x="1245786" y="3633123"/>
            <a:ext cx="143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 u="none" cap="none" strike="noStrike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IIT-Bhilai</a:t>
            </a:r>
            <a:endParaRPr b="1" i="0" sz="18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IIT Delhi - Wikipedia" id="102" name="Google Shape;10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94342" y="1714702"/>
            <a:ext cx="1794819" cy="1794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"/>
          <p:cNvSpPr/>
          <p:nvPr/>
        </p:nvSpPr>
        <p:spPr>
          <a:xfrm>
            <a:off x="4153613" y="3633107"/>
            <a:ext cx="143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 u="none" cap="none" strike="noStrike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IIT-Delhi</a:t>
            </a:r>
            <a:endParaRPr b="1" i="0" sz="18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International Telecommunication Union - Wikipedia" id="104" name="Google Shape;104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37740" y="1506128"/>
            <a:ext cx="1815585" cy="200340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/>
          <p:nvPr/>
        </p:nvSpPr>
        <p:spPr>
          <a:xfrm>
            <a:off x="6828840" y="3633107"/>
            <a:ext cx="143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 u="none" cap="none" strike="noStrike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ITU</a:t>
            </a:r>
            <a:endParaRPr b="1" i="0" sz="18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06" name="Google Shape;106;p1"/>
          <p:cNvCxnSpPr/>
          <p:nvPr/>
        </p:nvCxnSpPr>
        <p:spPr>
          <a:xfrm>
            <a:off x="322773" y="5473110"/>
            <a:ext cx="9072000" cy="0"/>
          </a:xfrm>
          <a:prstGeom prst="straightConnector1">
            <a:avLst/>
          </a:prstGeom>
          <a:noFill/>
          <a:ln cap="flat" cmpd="sng" w="9525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9b39a0a474_1_705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9b39a0a474_1_705"/>
          <p:cNvSpPr txBox="1"/>
          <p:nvPr/>
        </p:nvSpPr>
        <p:spPr>
          <a:xfrm>
            <a:off x="641466" y="66815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IN" sz="2800">
                <a:solidFill>
                  <a:schemeClr val="lt1"/>
                </a:solidFill>
              </a:rPr>
              <a:t>   </a:t>
            </a:r>
            <a:r>
              <a:rPr b="1" lang="en-IN" sz="2800">
                <a:solidFill>
                  <a:schemeClr val="lt1"/>
                </a:solidFill>
              </a:rPr>
              <a:t>Problem Statement -1: Slip Detection and Force Estimation</a:t>
            </a:r>
            <a:endParaRPr b="1" sz="2800">
              <a:solidFill>
                <a:schemeClr val="lt1"/>
              </a:solidFill>
            </a:endParaRPr>
          </a:p>
        </p:txBody>
      </p:sp>
      <p:grpSp>
        <p:nvGrpSpPr>
          <p:cNvPr id="219" name="Google Shape;219;g19b39a0a474_1_705"/>
          <p:cNvGrpSpPr/>
          <p:nvPr/>
        </p:nvGrpSpPr>
        <p:grpSpPr>
          <a:xfrm>
            <a:off x="384376" y="1512911"/>
            <a:ext cx="11360103" cy="5189124"/>
            <a:chOff x="1881963" y="2293477"/>
            <a:chExt cx="5667300" cy="3012204"/>
          </a:xfrm>
        </p:grpSpPr>
        <p:sp>
          <p:nvSpPr>
            <p:cNvPr id="220" name="Google Shape;220;g19b39a0a474_1_705"/>
            <p:cNvSpPr/>
            <p:nvPr/>
          </p:nvSpPr>
          <p:spPr>
            <a:xfrm>
              <a:off x="1881963" y="2541181"/>
              <a:ext cx="5667300" cy="27645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g19b39a0a474_1_705"/>
            <p:cNvSpPr/>
            <p:nvPr/>
          </p:nvSpPr>
          <p:spPr>
            <a:xfrm>
              <a:off x="2339161" y="2293477"/>
              <a:ext cx="3080400" cy="5052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g19b39a0a474_1_705"/>
          <p:cNvSpPr txBox="1"/>
          <p:nvPr/>
        </p:nvSpPr>
        <p:spPr>
          <a:xfrm>
            <a:off x="1347543" y="1724767"/>
            <a:ext cx="620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 Statement : I</a:t>
            </a:r>
            <a:endParaRPr/>
          </a:p>
        </p:txBody>
      </p:sp>
      <p:sp>
        <p:nvSpPr>
          <p:cNvPr id="223" name="Google Shape;223;g19b39a0a474_1_705"/>
          <p:cNvSpPr txBox="1"/>
          <p:nvPr/>
        </p:nvSpPr>
        <p:spPr>
          <a:xfrm>
            <a:off x="946502" y="25920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Given an object being held by an Allegro Hand. The object may tend to slip or crumple from the grip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g19b39a0a474_1_7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464" y="2544805"/>
            <a:ext cx="314325" cy="4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19b39a0a474_1_705"/>
          <p:cNvSpPr txBox="1"/>
          <p:nvPr/>
        </p:nvSpPr>
        <p:spPr>
          <a:xfrm>
            <a:off x="954528" y="30329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Our aim is to predict if the object is slipping and Crumpling using ML models.</a:t>
            </a:r>
            <a:r>
              <a:rPr b="1" lang="en-I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26" name="Google Shape;226;g19b39a0a474_1_7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485" y="2985704"/>
            <a:ext cx="314325" cy="400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" id="227" name="Google Shape;227;g19b39a0a474_1_7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9754" y="3595373"/>
            <a:ext cx="509416" cy="50941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19b39a0a474_1_705"/>
          <p:cNvSpPr txBox="1"/>
          <p:nvPr/>
        </p:nvSpPr>
        <p:spPr>
          <a:xfrm>
            <a:off x="1098902" y="36588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Inputs: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19b39a0a474_1_705"/>
          <p:cNvSpPr txBox="1"/>
          <p:nvPr/>
        </p:nvSpPr>
        <p:spPr>
          <a:xfrm>
            <a:off x="1556102" y="40398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Force and angle made by the sixteen actuators of the allegro hand with the object.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230" name="Google Shape;230;g19b39a0a474_1_7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1064" y="3992605"/>
            <a:ext cx="314325" cy="4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9b39a0a474_1_7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1064" y="4449805"/>
            <a:ext cx="314325" cy="4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9b39a0a474_1_705"/>
          <p:cNvSpPr txBox="1"/>
          <p:nvPr/>
        </p:nvSpPr>
        <p:spPr>
          <a:xfrm>
            <a:off x="1556102" y="44970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Mass and the shape of the object.</a:t>
            </a:r>
            <a:r>
              <a:rPr lang="en-IN" sz="15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descr="Check" id="233" name="Google Shape;233;g19b39a0a474_1_7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9754" y="4738373"/>
            <a:ext cx="509416" cy="50941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19b39a0a474_1_705"/>
          <p:cNvSpPr txBox="1"/>
          <p:nvPr/>
        </p:nvSpPr>
        <p:spPr>
          <a:xfrm>
            <a:off x="1098902" y="48018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Output</a:t>
            </a:r>
            <a:r>
              <a:rPr b="1" lang="en-IN" sz="1600">
                <a:solidFill>
                  <a:schemeClr val="dk1"/>
                </a:solidFill>
              </a:rPr>
              <a:t>s: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19b39a0a474_1_705"/>
          <p:cNvSpPr txBox="1"/>
          <p:nvPr/>
        </p:nvSpPr>
        <p:spPr>
          <a:xfrm>
            <a:off x="1556102" y="51828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Values for slip and crumple.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236" name="Google Shape;236;g19b39a0a474_1_7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1064" y="5135605"/>
            <a:ext cx="314325" cy="400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7" name="Google Shape;237;g19b39a0a474_1_705"/>
          <p:cNvGraphicFramePr/>
          <p:nvPr/>
        </p:nvGraphicFramePr>
        <p:xfrm>
          <a:off x="4694000" y="533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{EAAB8B5D-2F27-440A-96C9-595A2B944148}</a:tableStyleId>
              </a:tblPr>
              <a:tblGrid>
                <a:gridCol w="915900"/>
                <a:gridCol w="557500"/>
                <a:gridCol w="514150"/>
              </a:tblGrid>
              <a:tr h="34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600">
                          <a:solidFill>
                            <a:srgbClr val="783F04"/>
                          </a:solidFill>
                        </a:rPr>
                        <a:t>Action</a:t>
                      </a:r>
                      <a:endParaRPr b="1" sz="16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600">
                          <a:solidFill>
                            <a:srgbClr val="783F04"/>
                          </a:solidFill>
                        </a:rPr>
                        <a:t>Yes</a:t>
                      </a:r>
                      <a:endParaRPr b="1" sz="16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600">
                          <a:solidFill>
                            <a:srgbClr val="783F04"/>
                          </a:solidFill>
                        </a:rPr>
                        <a:t>No</a:t>
                      </a:r>
                      <a:endParaRPr b="1" sz="1600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solidFill>
                            <a:srgbClr val="434343"/>
                          </a:solidFill>
                        </a:rPr>
                        <a:t>Slip 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solidFill>
                            <a:srgbClr val="434343"/>
                          </a:solidFill>
                        </a:rPr>
                        <a:t>1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solidFill>
                            <a:srgbClr val="434343"/>
                          </a:solidFill>
                        </a:rPr>
                        <a:t>0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solidFill>
                            <a:srgbClr val="434343"/>
                          </a:solidFill>
                        </a:rPr>
                        <a:t>Crumple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solidFill>
                            <a:srgbClr val="434343"/>
                          </a:solidFill>
                        </a:rPr>
                        <a:t>1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solidFill>
                            <a:srgbClr val="434343"/>
                          </a:solidFill>
                        </a:rPr>
                        <a:t>0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9c58e6d441_1_0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lang="en-IN" sz="3700">
                <a:solidFill>
                  <a:schemeClr val="lt1"/>
                </a:solidFill>
              </a:rPr>
              <a:t> What is slipping ?</a:t>
            </a:r>
            <a:endParaRPr b="1" sz="3700">
              <a:solidFill>
                <a:schemeClr val="lt1"/>
              </a:solidFill>
            </a:endParaRPr>
          </a:p>
        </p:txBody>
      </p:sp>
      <p:pic>
        <p:nvPicPr>
          <p:cNvPr descr="International Telecommunication Union - Wikipedia" id="243" name="Google Shape;243;g19c58e6d441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9236" y="1574353"/>
            <a:ext cx="1815585" cy="200340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9c58e6d441_1_0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g19c58e6d441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725" y="1666475"/>
            <a:ext cx="11719201" cy="47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9c58e6d441_1_17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lang="en-IN" sz="3700">
                <a:solidFill>
                  <a:schemeClr val="lt1"/>
                </a:solidFill>
              </a:rPr>
              <a:t> </a:t>
            </a:r>
            <a:r>
              <a:rPr b="1" lang="en-IN" sz="3700">
                <a:solidFill>
                  <a:schemeClr val="lt1"/>
                </a:solidFill>
              </a:rPr>
              <a:t>What is crumpling</a:t>
            </a:r>
            <a:r>
              <a:rPr lang="en-IN" sz="3000">
                <a:solidFill>
                  <a:srgbClr val="233A44"/>
                </a:solidFill>
              </a:rPr>
              <a:t> </a:t>
            </a:r>
            <a:r>
              <a:rPr b="1" lang="en-IN" sz="3700">
                <a:solidFill>
                  <a:schemeClr val="lt1"/>
                </a:solidFill>
              </a:rPr>
              <a:t> ?</a:t>
            </a:r>
            <a:endParaRPr b="1" sz="3700">
              <a:solidFill>
                <a:schemeClr val="lt1"/>
              </a:solidFill>
            </a:endParaRPr>
          </a:p>
        </p:txBody>
      </p:sp>
      <p:pic>
        <p:nvPicPr>
          <p:cNvPr descr="International Telecommunication Union - Wikipedia" id="251" name="Google Shape;251;g19c58e6d441_1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9236" y="1574353"/>
            <a:ext cx="1815585" cy="200340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19c58e6d441_1_17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g19c58e6d441_1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50" y="1676900"/>
            <a:ext cx="11745975" cy="47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9c58e6d441_1_25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19c58e6d441_1_25"/>
          <p:cNvSpPr txBox="1"/>
          <p:nvPr/>
        </p:nvSpPr>
        <p:spPr>
          <a:xfrm>
            <a:off x="2165472" y="66825"/>
            <a:ext cx="72297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IN" sz="2800">
                <a:solidFill>
                  <a:schemeClr val="lt1"/>
                </a:solidFill>
              </a:rPr>
              <a:t>   Problem Statemen</a:t>
            </a:r>
            <a:r>
              <a:rPr b="1" lang="en-IN" sz="2800">
                <a:solidFill>
                  <a:schemeClr val="lt1"/>
                </a:solidFill>
              </a:rPr>
              <a:t>t -2: Object Detection</a:t>
            </a:r>
            <a:endParaRPr b="1" sz="2800">
              <a:solidFill>
                <a:schemeClr val="lt1"/>
              </a:solidFill>
            </a:endParaRPr>
          </a:p>
        </p:txBody>
      </p:sp>
      <p:grpSp>
        <p:nvGrpSpPr>
          <p:cNvPr id="260" name="Google Shape;260;g19c58e6d441_1_25"/>
          <p:cNvGrpSpPr/>
          <p:nvPr/>
        </p:nvGrpSpPr>
        <p:grpSpPr>
          <a:xfrm>
            <a:off x="384376" y="1512911"/>
            <a:ext cx="11360103" cy="5189124"/>
            <a:chOff x="1881963" y="2293477"/>
            <a:chExt cx="5667300" cy="3012204"/>
          </a:xfrm>
        </p:grpSpPr>
        <p:sp>
          <p:nvSpPr>
            <p:cNvPr id="261" name="Google Shape;261;g19c58e6d441_1_25"/>
            <p:cNvSpPr/>
            <p:nvPr/>
          </p:nvSpPr>
          <p:spPr>
            <a:xfrm>
              <a:off x="1881963" y="2541181"/>
              <a:ext cx="5667300" cy="27645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g19c58e6d441_1_25"/>
            <p:cNvSpPr/>
            <p:nvPr/>
          </p:nvSpPr>
          <p:spPr>
            <a:xfrm>
              <a:off x="2339161" y="2293477"/>
              <a:ext cx="3080400" cy="5052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g19c58e6d441_1_25"/>
          <p:cNvSpPr txBox="1"/>
          <p:nvPr/>
        </p:nvSpPr>
        <p:spPr>
          <a:xfrm>
            <a:off x="1347543" y="1724767"/>
            <a:ext cx="620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 Statement : II</a:t>
            </a:r>
            <a:endParaRPr/>
          </a:p>
        </p:txBody>
      </p:sp>
      <p:sp>
        <p:nvSpPr>
          <p:cNvPr id="264" name="Google Shape;264;g19c58e6d441_1_25"/>
          <p:cNvSpPr txBox="1"/>
          <p:nvPr/>
        </p:nvSpPr>
        <p:spPr>
          <a:xfrm>
            <a:off x="946502" y="25920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The object is currently held by an Allegro hand.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265" name="Google Shape;265;g19c58e6d441_1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464" y="2544805"/>
            <a:ext cx="314325" cy="4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9c58e6d441_1_25"/>
          <p:cNvSpPr txBox="1"/>
          <p:nvPr/>
        </p:nvSpPr>
        <p:spPr>
          <a:xfrm>
            <a:off x="954528" y="30329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Our aim is to predict the shape of the object from 13 different shapes using an ML model.</a:t>
            </a:r>
            <a:endParaRPr/>
          </a:p>
        </p:txBody>
      </p:sp>
      <p:pic>
        <p:nvPicPr>
          <p:cNvPr id="267" name="Google Shape;267;g19c58e6d441_1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485" y="2985704"/>
            <a:ext cx="314325" cy="400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" id="268" name="Google Shape;268;g19c58e6d441_1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9754" y="3595373"/>
            <a:ext cx="509416" cy="50941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19c58e6d441_1_25"/>
          <p:cNvSpPr txBox="1"/>
          <p:nvPr/>
        </p:nvSpPr>
        <p:spPr>
          <a:xfrm>
            <a:off x="1098902" y="36588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Inputs: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19c58e6d441_1_25"/>
          <p:cNvSpPr txBox="1"/>
          <p:nvPr/>
        </p:nvSpPr>
        <p:spPr>
          <a:xfrm>
            <a:off x="1556102" y="40398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Force</a:t>
            </a:r>
            <a:r>
              <a:rPr b="1" lang="en-IN" sz="1600">
                <a:solidFill>
                  <a:schemeClr val="dk1"/>
                </a:solidFill>
              </a:rPr>
              <a:t> and angle made by the sixteen actuators of the allegro hand with the object.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271" name="Google Shape;271;g19c58e6d441_1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1064" y="3992605"/>
            <a:ext cx="314325" cy="4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9c58e6d441_1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1064" y="4449805"/>
            <a:ext cx="314325" cy="4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19c58e6d441_1_25"/>
          <p:cNvSpPr txBox="1"/>
          <p:nvPr/>
        </p:nvSpPr>
        <p:spPr>
          <a:xfrm>
            <a:off x="1556102" y="44970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Mass of the object. 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descr="Check" id="274" name="Google Shape;274;g19c58e6d441_1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9754" y="4738373"/>
            <a:ext cx="509416" cy="50941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19c58e6d441_1_25"/>
          <p:cNvSpPr txBox="1"/>
          <p:nvPr/>
        </p:nvSpPr>
        <p:spPr>
          <a:xfrm>
            <a:off x="1098902" y="48018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Outputs: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9c58e6d441_1_25"/>
          <p:cNvSpPr txBox="1"/>
          <p:nvPr/>
        </p:nvSpPr>
        <p:spPr>
          <a:xfrm>
            <a:off x="1556102" y="51828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Shape of the object which is being held.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277" name="Google Shape;277;g19c58e6d441_1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1064" y="5135605"/>
            <a:ext cx="314325" cy="4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19c58e6d441_1_25"/>
          <p:cNvSpPr txBox="1"/>
          <p:nvPr/>
        </p:nvSpPr>
        <p:spPr>
          <a:xfrm>
            <a:off x="1556102" y="55638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The shape of the object could be a sphere, cube, or cuboid with different dimensions. 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279" name="Google Shape;279;g19c58e6d441_1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1064" y="5516605"/>
            <a:ext cx="314325" cy="4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9c58e6d441_1_53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lang="en-IN" sz="3700">
                <a:solidFill>
                  <a:schemeClr val="lt1"/>
                </a:solidFill>
              </a:rPr>
              <a:t> </a:t>
            </a:r>
            <a:r>
              <a:rPr b="1" lang="en-IN" sz="3700">
                <a:solidFill>
                  <a:schemeClr val="lt1"/>
                </a:solidFill>
              </a:rPr>
              <a:t>Shape Detection of Cube</a:t>
            </a:r>
            <a:endParaRPr b="1" sz="3700">
              <a:solidFill>
                <a:schemeClr val="lt1"/>
              </a:solidFill>
            </a:endParaRPr>
          </a:p>
        </p:txBody>
      </p:sp>
      <p:pic>
        <p:nvPicPr>
          <p:cNvPr descr="International Telecommunication Union - Wikipedia" id="285" name="Google Shape;285;g19c58e6d441_1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9236" y="1574353"/>
            <a:ext cx="1815585" cy="20034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19c58e6d441_1_53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g19c58e6d441_1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700" y="1654350"/>
            <a:ext cx="11099149" cy="47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9c58e6d441_1_60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lang="en-IN" sz="3700">
                <a:solidFill>
                  <a:schemeClr val="lt1"/>
                </a:solidFill>
              </a:rPr>
              <a:t> </a:t>
            </a:r>
            <a:r>
              <a:rPr b="1" lang="en-IN" sz="3700">
                <a:solidFill>
                  <a:schemeClr val="lt1"/>
                </a:solidFill>
              </a:rPr>
              <a:t>Shape Detection of Sphere</a:t>
            </a:r>
            <a:endParaRPr b="1" sz="3700">
              <a:solidFill>
                <a:schemeClr val="lt1"/>
              </a:solidFill>
            </a:endParaRPr>
          </a:p>
        </p:txBody>
      </p:sp>
      <p:pic>
        <p:nvPicPr>
          <p:cNvPr descr="International Telecommunication Union - Wikipedia" id="293" name="Google Shape;293;g19c58e6d441_1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9236" y="1574353"/>
            <a:ext cx="1815585" cy="200340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9c58e6d441_1_60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g19c58e6d441_1_60"/>
          <p:cNvPicPr preferRelativeResize="0"/>
          <p:nvPr/>
        </p:nvPicPr>
        <p:blipFill rotWithShape="1">
          <a:blip r:embed="rId5">
            <a:alphaModFix/>
          </a:blip>
          <a:srcRect b="13569" l="0" r="0" t="0"/>
          <a:stretch/>
        </p:blipFill>
        <p:spPr>
          <a:xfrm>
            <a:off x="0" y="1235550"/>
            <a:ext cx="12192000" cy="5622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9c58e6d441_1_77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19c58e6d441_1_77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lang="en-IN" sz="3700">
                <a:solidFill>
                  <a:schemeClr val="lt1"/>
                </a:solidFill>
              </a:rPr>
              <a:t>Design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eck" id="302" name="Google Shape;302;g19c58e6d441_1_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154" y="1537973"/>
            <a:ext cx="509416" cy="50941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19c58e6d441_1_77"/>
          <p:cNvSpPr txBox="1"/>
          <p:nvPr/>
        </p:nvSpPr>
        <p:spPr>
          <a:xfrm>
            <a:off x="870302" y="1601425"/>
            <a:ext cx="10561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Problem statement I: (Slip Detection and Force Estimation)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04" name="Google Shape;304;g19c58e6d441_1_77"/>
          <p:cNvSpPr txBox="1"/>
          <p:nvPr/>
        </p:nvSpPr>
        <p:spPr>
          <a:xfrm>
            <a:off x="1327502" y="19824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Timestamp data was given to predict slip and crumple. 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305" name="Google Shape;305;g19c58e6d441_1_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2464" y="1935205"/>
            <a:ext cx="314325" cy="4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9c58e6d441_1_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0000" y="2987225"/>
            <a:ext cx="8256675" cy="28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9c58e6d441_1_100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19c58e6d441_1_100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lang="en-IN" sz="3700">
                <a:solidFill>
                  <a:schemeClr val="lt1"/>
                </a:solidFill>
              </a:rPr>
              <a:t>Experimental Methodologies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g19c58e6d441_1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6474" y="1453875"/>
            <a:ext cx="5013852" cy="175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9c58e6d441_1_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8438" y="3562892"/>
            <a:ext cx="3382734" cy="3005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19c58e6d441_1_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1350" y="1453875"/>
            <a:ext cx="5515022" cy="51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9c58e6d441_1_90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19c58e6d441_1_90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lang="en-IN" sz="3700">
                <a:solidFill>
                  <a:schemeClr val="lt1"/>
                </a:solidFill>
              </a:rPr>
              <a:t>Hyperparameter Space </a:t>
            </a:r>
            <a:endParaRPr b="1" sz="3700">
              <a:solidFill>
                <a:schemeClr val="lt1"/>
              </a:solidFill>
            </a:endParaRPr>
          </a:p>
        </p:txBody>
      </p:sp>
      <p:graphicFrame>
        <p:nvGraphicFramePr>
          <p:cNvPr id="322" name="Google Shape;322;g19c58e6d441_1_90"/>
          <p:cNvGraphicFramePr/>
          <p:nvPr/>
        </p:nvGraphicFramePr>
        <p:xfrm>
          <a:off x="2104775" y="212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{EAAB8B5D-2F27-440A-96C9-595A2B944148}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IN" sz="1500">
                          <a:solidFill>
                            <a:srgbClr val="233A44"/>
                          </a:solidFill>
                        </a:rPr>
                        <a:t>Framework used </a:t>
                      </a:r>
                      <a:endParaRPr b="1" sz="1500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500">
                          <a:solidFill>
                            <a:srgbClr val="233A44"/>
                          </a:solidFill>
                        </a:rPr>
                        <a:t>Pytorch</a:t>
                      </a:r>
                      <a:endParaRPr sz="1500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1500">
                          <a:solidFill>
                            <a:srgbClr val="233A44"/>
                          </a:solidFill>
                        </a:rPr>
                        <a:t>Learning rate</a:t>
                      </a:r>
                      <a:endParaRPr b="1" sz="1500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500">
                          <a:solidFill>
                            <a:srgbClr val="233A44"/>
                          </a:solidFill>
                        </a:rPr>
                        <a:t>0.02</a:t>
                      </a:r>
                      <a:endParaRPr sz="1500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1500">
                          <a:solidFill>
                            <a:srgbClr val="233A44"/>
                          </a:solidFill>
                        </a:rPr>
                        <a:t>Optimizer  </a:t>
                      </a:r>
                      <a:endParaRPr b="1" sz="1500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500">
                          <a:solidFill>
                            <a:srgbClr val="233A44"/>
                          </a:solidFill>
                        </a:rPr>
                        <a:t>Adam</a:t>
                      </a:r>
                      <a:endParaRPr sz="1500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1500">
                          <a:solidFill>
                            <a:srgbClr val="233A44"/>
                          </a:solidFill>
                        </a:rPr>
                        <a:t>Loss Function </a:t>
                      </a:r>
                      <a:endParaRPr b="1" sz="1500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500">
                          <a:solidFill>
                            <a:srgbClr val="233A44"/>
                          </a:solidFill>
                        </a:rPr>
                        <a:t>Cross Entropy</a:t>
                      </a:r>
                      <a:endParaRPr sz="1500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1500">
                          <a:solidFill>
                            <a:srgbClr val="233A44"/>
                          </a:solidFill>
                        </a:rPr>
                        <a:t>Momentum </a:t>
                      </a:r>
                      <a:endParaRPr b="1" sz="1500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500">
                          <a:solidFill>
                            <a:srgbClr val="233A44"/>
                          </a:solidFill>
                        </a:rPr>
                        <a:t>0.02</a:t>
                      </a:r>
                      <a:endParaRPr sz="1500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1500">
                          <a:solidFill>
                            <a:srgbClr val="233A44"/>
                          </a:solidFill>
                        </a:rPr>
                        <a:t>Model Type </a:t>
                      </a:r>
                      <a:endParaRPr b="1" sz="1500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500">
                          <a:solidFill>
                            <a:srgbClr val="233A44"/>
                          </a:solidFill>
                        </a:rPr>
                        <a:t>Deep Neural Network</a:t>
                      </a:r>
                      <a:endParaRPr sz="1500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1500">
                          <a:solidFill>
                            <a:srgbClr val="233A44"/>
                          </a:solidFill>
                        </a:rPr>
                        <a:t>Epochs </a:t>
                      </a:r>
                      <a:endParaRPr b="1" sz="1500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500">
                          <a:solidFill>
                            <a:srgbClr val="233A44"/>
                          </a:solidFill>
                        </a:rPr>
                        <a:t>100</a:t>
                      </a:r>
                      <a:endParaRPr sz="1500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1500">
                          <a:solidFill>
                            <a:srgbClr val="233A44"/>
                          </a:solidFill>
                        </a:rPr>
                        <a:t>Validation Split </a:t>
                      </a:r>
                      <a:endParaRPr b="1" sz="1500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500">
                          <a:solidFill>
                            <a:srgbClr val="233A44"/>
                          </a:solidFill>
                        </a:rPr>
                        <a:t>0.16 percent of whole data</a:t>
                      </a:r>
                      <a:endParaRPr sz="1500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1200">
                          <a:solidFill>
                            <a:srgbClr val="FFFFFF"/>
                          </a:solidFill>
                        </a:rPr>
                        <a:t>Batch Size 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>
                          <a:solidFill>
                            <a:srgbClr val="FFFFFF"/>
                          </a:solidFill>
                        </a:rPr>
                        <a:t>2048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9c58e6d441_1_109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19c58e6d441_1_109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lang="en-IN" sz="3700">
                <a:solidFill>
                  <a:schemeClr val="lt1"/>
                </a:solidFill>
              </a:rPr>
              <a:t>Comparison</a:t>
            </a:r>
            <a:endParaRPr b="1" sz="3700">
              <a:solidFill>
                <a:schemeClr val="lt1"/>
              </a:solidFill>
            </a:endParaRPr>
          </a:p>
        </p:txBody>
      </p:sp>
      <p:graphicFrame>
        <p:nvGraphicFramePr>
          <p:cNvPr id="329" name="Google Shape;329;g19c58e6d441_1_109"/>
          <p:cNvGraphicFramePr/>
          <p:nvPr/>
        </p:nvGraphicFramePr>
        <p:xfrm>
          <a:off x="2114525" y="222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{F98C682D-56ED-4114-89A1-81F32CC2EB36}</a:tableStyleId>
              </a:tblPr>
              <a:tblGrid>
                <a:gridCol w="1971325"/>
                <a:gridCol w="1497025"/>
                <a:gridCol w="1452325"/>
                <a:gridCol w="1441925"/>
                <a:gridCol w="1087900"/>
              </a:tblGrid>
              <a:tr h="903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IN" sz="1600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Models</a:t>
                      </a:r>
                      <a:endParaRPr b="1" sz="1600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500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Proposed </a:t>
                      </a:r>
                      <a:endParaRPr b="1" sz="1500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500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b="1" sz="1500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500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DNN(10 layers)</a:t>
                      </a:r>
                      <a:endParaRPr b="1" sz="1500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500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DNN(50 layers)</a:t>
                      </a:r>
                      <a:endParaRPr b="1" sz="1500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500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LSTM</a:t>
                      </a:r>
                      <a:endParaRPr b="1" sz="1500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903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I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Validation accuracy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93.2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86.2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88 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89.4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903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I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Training Accuracy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93.7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87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89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90.1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903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I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Loss 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0.13521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0.26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0.22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0.18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 txBox="1"/>
          <p:nvPr/>
        </p:nvSpPr>
        <p:spPr>
          <a:xfrm>
            <a:off x="204716" y="163776"/>
            <a:ext cx="11719214" cy="7500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lang="en-IN" sz="3700">
                <a:solidFill>
                  <a:schemeClr val="lt1"/>
                </a:solidFill>
              </a:rPr>
              <a:t>Introduction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4"/>
          <p:cNvGrpSpPr/>
          <p:nvPr/>
        </p:nvGrpSpPr>
        <p:grpSpPr>
          <a:xfrm>
            <a:off x="384378" y="1512856"/>
            <a:ext cx="11359808" cy="4942384"/>
            <a:chOff x="1881963" y="2293467"/>
            <a:chExt cx="5667153" cy="3012180"/>
          </a:xfrm>
        </p:grpSpPr>
        <p:sp>
          <p:nvSpPr>
            <p:cNvPr id="114" name="Google Shape;114;p4"/>
            <p:cNvSpPr/>
            <p:nvPr/>
          </p:nvSpPr>
          <p:spPr>
            <a:xfrm>
              <a:off x="1881963" y="2541181"/>
              <a:ext cx="5667153" cy="2764466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2339160" y="2293467"/>
              <a:ext cx="847800" cy="4545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4"/>
          <p:cNvSpPr txBox="1"/>
          <p:nvPr/>
        </p:nvSpPr>
        <p:spPr>
          <a:xfrm>
            <a:off x="1343525" y="1664350"/>
            <a:ext cx="17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1"/>
                </a:solidFill>
              </a:rPr>
              <a:t>Introduction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464" y="2544805"/>
            <a:ext cx="314325" cy="4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482" y="3228539"/>
            <a:ext cx="314325" cy="4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 txBox="1"/>
          <p:nvPr/>
        </p:nvSpPr>
        <p:spPr>
          <a:xfrm>
            <a:off x="1114555" y="2575986"/>
            <a:ext cx="764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Closed Loop Control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474" y="4052034"/>
            <a:ext cx="314325" cy="4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 txBox="1"/>
          <p:nvPr/>
        </p:nvSpPr>
        <p:spPr>
          <a:xfrm>
            <a:off x="1114545" y="3259657"/>
            <a:ext cx="764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Tele Surgery, </a:t>
            </a:r>
            <a:r>
              <a:rPr b="1" lang="en-IN" sz="1600">
                <a:solidFill>
                  <a:schemeClr val="dk1"/>
                </a:solidFill>
              </a:rPr>
              <a:t>Remote area installation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6300" y="2133975"/>
            <a:ext cx="5827875" cy="348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 txBox="1"/>
          <p:nvPr/>
        </p:nvSpPr>
        <p:spPr>
          <a:xfrm>
            <a:off x="995050" y="3943325"/>
            <a:ext cx="8389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Tele Surgery With increasing advancements</a:t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in Virtual reality and Haptic gloves, its uses </a:t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in operating </a:t>
            </a:r>
            <a:r>
              <a:rPr b="1" lang="en-IN" sz="1600">
                <a:solidFill>
                  <a:schemeClr val="dk1"/>
                </a:solidFill>
              </a:rPr>
              <a:t>robotic hand remotely is increasing. </a:t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B0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1175375" y="5731225"/>
            <a:ext cx="820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rgbClr val="5B0F00"/>
                </a:solidFill>
              </a:rPr>
              <a:t>But Achieving human level robustness in Robotic manipulation has long been a challenging problem in the robotic community.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9c58e6d441_1_120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19c58e6d441_1_120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lang="en-IN" sz="3700">
                <a:solidFill>
                  <a:schemeClr val="lt1"/>
                </a:solidFill>
              </a:rPr>
              <a:t>Design - Problem statement II: (Object Detection)</a:t>
            </a:r>
            <a:endParaRPr b="1" sz="3700">
              <a:solidFill>
                <a:schemeClr val="lt1"/>
              </a:solidFill>
            </a:endParaRPr>
          </a:p>
        </p:txBody>
      </p:sp>
      <p:pic>
        <p:nvPicPr>
          <p:cNvPr id="336" name="Google Shape;336;g19c58e6d441_1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250" y="1991075"/>
            <a:ext cx="10987251" cy="42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9c58e6d441_1_127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19c58e6d441_1_127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lang="en-IN" sz="3700">
                <a:solidFill>
                  <a:schemeClr val="lt1"/>
                </a:solidFill>
              </a:rPr>
              <a:t>Experimental Methodologies </a:t>
            </a:r>
            <a:endParaRPr b="1" sz="3700">
              <a:solidFill>
                <a:schemeClr val="lt1"/>
              </a:solidFill>
            </a:endParaRPr>
          </a:p>
        </p:txBody>
      </p:sp>
      <p:pic>
        <p:nvPicPr>
          <p:cNvPr id="343" name="Google Shape;343;g19c58e6d441_1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250" y="4761337"/>
            <a:ext cx="7068376" cy="166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19c58e6d441_1_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3105" y="1705175"/>
            <a:ext cx="6816127" cy="282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9c58e6d441_1_115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19c58e6d441_1_115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lang="en-IN" sz="3700">
                <a:solidFill>
                  <a:schemeClr val="lt1"/>
                </a:solidFill>
              </a:rPr>
              <a:t>Hyperparameter Space </a:t>
            </a:r>
            <a:endParaRPr b="1" sz="3700">
              <a:solidFill>
                <a:schemeClr val="lt1"/>
              </a:solidFill>
            </a:endParaRPr>
          </a:p>
        </p:txBody>
      </p:sp>
      <p:graphicFrame>
        <p:nvGraphicFramePr>
          <p:cNvPr id="351" name="Google Shape;351;g19c58e6d441_1_115"/>
          <p:cNvGraphicFramePr/>
          <p:nvPr/>
        </p:nvGraphicFramePr>
        <p:xfrm>
          <a:off x="2246900" y="208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{EAAB8B5D-2F27-440A-96C9-595A2B944148}</a:tableStyleId>
              </a:tblPr>
              <a:tblGrid>
                <a:gridCol w="3619500"/>
                <a:gridCol w="3619500"/>
              </a:tblGrid>
              <a:tr h="427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IN" sz="1500">
                          <a:solidFill>
                            <a:srgbClr val="434343"/>
                          </a:solidFill>
                        </a:rPr>
                        <a:t>Framework used 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500">
                          <a:solidFill>
                            <a:srgbClr val="434343"/>
                          </a:solidFill>
                        </a:rPr>
                        <a:t>Pytorch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IN" sz="1500">
                          <a:solidFill>
                            <a:srgbClr val="434343"/>
                          </a:solidFill>
                        </a:rPr>
                        <a:t>Learning rate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500">
                          <a:solidFill>
                            <a:srgbClr val="43434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0.002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IN" sz="1500"/>
                        <a:t>Optimizer  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500"/>
                        <a:t>Adam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IN" sz="1500"/>
                        <a:t>Loss Function 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500"/>
                        <a:t>Cross Entropy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IN" sz="1500"/>
                        <a:t>Momentum 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500"/>
                        <a:t>0.02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IN" sz="1500"/>
                        <a:t>Model Type 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500"/>
                        <a:t>Deep Neural Network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IN" sz="1500"/>
                        <a:t>Epochs 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IN" sz="1500"/>
                        <a:t>Validation Split </a:t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 Fold validation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IN" sz="1200">
                          <a:solidFill>
                            <a:srgbClr val="FFFFFF"/>
                          </a:solidFill>
                        </a:rPr>
                        <a:t>Batch Size 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200">
                          <a:solidFill>
                            <a:srgbClr val="FFFFFF"/>
                          </a:solidFill>
                        </a:rPr>
                        <a:t>2048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9c58e6d441_1_140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19c58e6d441_1_140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lang="en-IN" sz="3700">
                <a:solidFill>
                  <a:schemeClr val="lt1"/>
                </a:solidFill>
              </a:rPr>
              <a:t>Comparison</a:t>
            </a:r>
            <a:r>
              <a:rPr b="1" lang="en-IN" sz="3700">
                <a:solidFill>
                  <a:schemeClr val="lt1"/>
                </a:solidFill>
              </a:rPr>
              <a:t> </a:t>
            </a:r>
            <a:endParaRPr b="1" sz="3700">
              <a:solidFill>
                <a:schemeClr val="lt1"/>
              </a:solidFill>
            </a:endParaRPr>
          </a:p>
        </p:txBody>
      </p:sp>
      <p:graphicFrame>
        <p:nvGraphicFramePr>
          <p:cNvPr id="358" name="Google Shape;358;g19c58e6d441_1_140"/>
          <p:cNvGraphicFramePr/>
          <p:nvPr/>
        </p:nvGraphicFramePr>
        <p:xfrm>
          <a:off x="2357438" y="228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{F98C682D-56ED-4114-89A1-81F32CC2EB36}</a:tableStyleId>
              </a:tblPr>
              <a:tblGrid>
                <a:gridCol w="2014125"/>
                <a:gridCol w="1619200"/>
                <a:gridCol w="1412800"/>
                <a:gridCol w="1552400"/>
                <a:gridCol w="995925"/>
              </a:tblGrid>
              <a:tr h="891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IN" sz="1700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Models</a:t>
                      </a:r>
                      <a:endParaRPr b="1" sz="1700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700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Proposed</a:t>
                      </a:r>
                      <a:endParaRPr b="1" sz="1700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700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Model</a:t>
                      </a:r>
                      <a:endParaRPr b="1" sz="1700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700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DNN(15 layers)</a:t>
                      </a:r>
                      <a:endParaRPr b="1" sz="1700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700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DNN(10 layers)</a:t>
                      </a:r>
                      <a:endParaRPr b="1" sz="1700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700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LSTM</a:t>
                      </a:r>
                      <a:endParaRPr b="1" sz="1700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891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IN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Validation accuracy</a:t>
                      </a:r>
                      <a:endParaRPr b="1"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99.7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99.6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98.9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94.6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891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IN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Training Accuracy</a:t>
                      </a:r>
                      <a:endParaRPr b="1"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99.8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99.8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99.2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95.4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891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7916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IN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Loss </a:t>
                      </a:r>
                      <a:endParaRPr b="1"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0.014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0.019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0.024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0.05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9c58e6d441_1_134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g19c58e6d441_1_134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lang="en-IN" sz="3700">
                <a:solidFill>
                  <a:schemeClr val="lt1"/>
                </a:solidFill>
              </a:rPr>
              <a:t>Graph: (Object Detection) </a:t>
            </a:r>
            <a:endParaRPr b="1" sz="3700">
              <a:solidFill>
                <a:schemeClr val="lt1"/>
              </a:solidFill>
            </a:endParaRPr>
          </a:p>
        </p:txBody>
      </p:sp>
      <p:pic>
        <p:nvPicPr>
          <p:cNvPr id="365" name="Google Shape;365;g19c58e6d441_1_134"/>
          <p:cNvPicPr preferRelativeResize="0"/>
          <p:nvPr/>
        </p:nvPicPr>
        <p:blipFill rotWithShape="1">
          <a:blip r:embed="rId4">
            <a:alphaModFix/>
          </a:blip>
          <a:srcRect b="32470" l="0" r="0" t="29803"/>
          <a:stretch/>
        </p:blipFill>
        <p:spPr>
          <a:xfrm>
            <a:off x="2369800" y="2197925"/>
            <a:ext cx="7547249" cy="36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9c58e6d441_1_146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19c58e6d441_1_146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lang="en-IN" sz="3700">
                <a:solidFill>
                  <a:schemeClr val="lt1"/>
                </a:solidFill>
              </a:rPr>
              <a:t>Graph: (Slip Detection and Force Estimation) </a:t>
            </a:r>
            <a:endParaRPr b="1" sz="3700">
              <a:solidFill>
                <a:schemeClr val="lt1"/>
              </a:solidFill>
            </a:endParaRPr>
          </a:p>
        </p:txBody>
      </p:sp>
      <p:pic>
        <p:nvPicPr>
          <p:cNvPr id="372" name="Google Shape;372;g19c58e6d441_1_146"/>
          <p:cNvPicPr preferRelativeResize="0"/>
          <p:nvPr/>
        </p:nvPicPr>
        <p:blipFill rotWithShape="1">
          <a:blip r:embed="rId4">
            <a:alphaModFix/>
          </a:blip>
          <a:srcRect b="23759" l="0" r="0" t="23063"/>
          <a:stretch/>
        </p:blipFill>
        <p:spPr>
          <a:xfrm>
            <a:off x="2111300" y="1919188"/>
            <a:ext cx="7999647" cy="42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204716" y="163776"/>
            <a:ext cx="11719214" cy="7500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lang="en-IN" sz="3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" name="Google Shape;131;p5"/>
          <p:cNvGrpSpPr/>
          <p:nvPr/>
        </p:nvGrpSpPr>
        <p:grpSpPr>
          <a:xfrm>
            <a:off x="416069" y="1358922"/>
            <a:ext cx="12402594" cy="2555353"/>
            <a:chOff x="416069" y="1358922"/>
            <a:chExt cx="12402594" cy="2555353"/>
          </a:xfrm>
        </p:grpSpPr>
        <p:grpSp>
          <p:nvGrpSpPr>
            <p:cNvPr id="132" name="Google Shape;132;p5"/>
            <p:cNvGrpSpPr/>
            <p:nvPr/>
          </p:nvGrpSpPr>
          <p:grpSpPr>
            <a:xfrm>
              <a:off x="416069" y="1358922"/>
              <a:ext cx="11359862" cy="2555353"/>
              <a:chOff x="1881963" y="2291459"/>
              <a:chExt cx="5667153" cy="3014188"/>
            </a:xfrm>
          </p:grpSpPr>
          <p:sp>
            <p:nvSpPr>
              <p:cNvPr id="133" name="Google Shape;133;p5"/>
              <p:cNvSpPr/>
              <p:nvPr/>
            </p:nvSpPr>
            <p:spPr>
              <a:xfrm>
                <a:off x="1881963" y="2541181"/>
                <a:ext cx="5667153" cy="276446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362655" y="2291459"/>
                <a:ext cx="3669547" cy="566338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5" name="Google Shape;135;p5"/>
            <p:cNvSpPr txBox="1"/>
            <p:nvPr/>
          </p:nvSpPr>
          <p:spPr>
            <a:xfrm>
              <a:off x="1620255" y="1389507"/>
              <a:ext cx="76433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Problem Statement - I: (Slip Detection &amp; Force Estimation)</a:t>
              </a:r>
              <a:endParaRPr b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heck" id="136" name="Google Shape;136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5954" y="1885869"/>
              <a:ext cx="509416" cy="5094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5"/>
            <p:cNvSpPr txBox="1"/>
            <p:nvPr/>
          </p:nvSpPr>
          <p:spPr>
            <a:xfrm>
              <a:off x="1114932" y="1942957"/>
              <a:ext cx="106770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Overall this task requires an estimation of the force to be applied on the object for a successful grasp.</a:t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heck" id="138" name="Google Shape;138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5954" y="2452373"/>
              <a:ext cx="509416" cy="5094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5"/>
            <p:cNvSpPr txBox="1"/>
            <p:nvPr/>
          </p:nvSpPr>
          <p:spPr>
            <a:xfrm>
              <a:off x="1114932" y="2511579"/>
              <a:ext cx="106770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Leverage latency-aware learning technique to -</a:t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"/>
            <p:cNvSpPr txBox="1"/>
            <p:nvPr/>
          </p:nvSpPr>
          <p:spPr>
            <a:xfrm>
              <a:off x="2133600" y="2920651"/>
              <a:ext cx="106770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Find if the object is about to slip.</a:t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"/>
            <p:cNvSpPr txBox="1"/>
            <p:nvPr/>
          </p:nvSpPr>
          <p:spPr>
            <a:xfrm>
              <a:off x="2141622" y="3393891"/>
              <a:ext cx="106770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IN" sz="1800">
                  <a:solidFill>
                    <a:schemeClr val="dk1"/>
                  </a:solidFill>
                </a:rPr>
                <a:t>Find if the object is about to crumple.</a:t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2" name="Google Shape;142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7881" y="3379166"/>
              <a:ext cx="314325" cy="40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52645" y="2920651"/>
              <a:ext cx="314325" cy="400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5"/>
          <p:cNvGrpSpPr/>
          <p:nvPr/>
        </p:nvGrpSpPr>
        <p:grpSpPr>
          <a:xfrm>
            <a:off x="424093" y="3989480"/>
            <a:ext cx="11359862" cy="1774406"/>
            <a:chOff x="416069" y="1271221"/>
            <a:chExt cx="11359862" cy="2754433"/>
          </a:xfrm>
        </p:grpSpPr>
        <p:grpSp>
          <p:nvGrpSpPr>
            <p:cNvPr id="145" name="Google Shape;145;p5"/>
            <p:cNvGrpSpPr/>
            <p:nvPr/>
          </p:nvGrpSpPr>
          <p:grpSpPr>
            <a:xfrm>
              <a:off x="416069" y="1358922"/>
              <a:ext cx="11359862" cy="2555353"/>
              <a:chOff x="1881963" y="2291459"/>
              <a:chExt cx="5667153" cy="3014188"/>
            </a:xfrm>
          </p:grpSpPr>
          <p:sp>
            <p:nvSpPr>
              <p:cNvPr id="146" name="Google Shape;146;p5"/>
              <p:cNvSpPr/>
              <p:nvPr/>
            </p:nvSpPr>
            <p:spPr>
              <a:xfrm>
                <a:off x="1881963" y="2541181"/>
                <a:ext cx="5667153" cy="276446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2362655" y="2291459"/>
                <a:ext cx="3669547" cy="566338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Google Shape;148;p5"/>
            <p:cNvSpPr txBox="1"/>
            <p:nvPr/>
          </p:nvSpPr>
          <p:spPr>
            <a:xfrm>
              <a:off x="1620255" y="1271221"/>
              <a:ext cx="76434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Problem Statement - II: (Object Detection)</a:t>
              </a:r>
              <a:endParaRPr b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heck" id="149" name="Google Shape;149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5501" y="2120753"/>
              <a:ext cx="509425" cy="6213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5"/>
            <p:cNvSpPr txBox="1"/>
            <p:nvPr/>
          </p:nvSpPr>
          <p:spPr>
            <a:xfrm>
              <a:off x="1056657" y="2043430"/>
              <a:ext cx="10677000" cy="14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Robotic Hand records its current states (in the form of angular configuration and forces exerted on its joints).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heck" id="151" name="Google Shape;151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5501" y="2910261"/>
              <a:ext cx="509425" cy="6213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5"/>
            <p:cNvSpPr txBox="1"/>
            <p:nvPr/>
          </p:nvSpPr>
          <p:spPr>
            <a:xfrm>
              <a:off x="1056657" y="3022154"/>
              <a:ext cx="10677000" cy="100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Using this modality the task is to detect the shape of the object.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" name="Google Shape;15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0848" y="5763864"/>
            <a:ext cx="637032" cy="63703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5"/>
          <p:cNvSpPr txBox="1"/>
          <p:nvPr/>
        </p:nvSpPr>
        <p:spPr>
          <a:xfrm>
            <a:off x="1644731" y="5892494"/>
            <a:ext cx="1067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</a:rPr>
              <a:t>In future we will apply the appropriate control to prevent the slip.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9b39a0a474_1_156"/>
          <p:cNvSpPr txBox="1"/>
          <p:nvPr>
            <p:ph idx="1" type="body"/>
          </p:nvPr>
        </p:nvSpPr>
        <p:spPr>
          <a:xfrm>
            <a:off x="280200" y="1564300"/>
            <a:ext cx="11283900" cy="604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09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g19b39a0a474_1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200" y="277667"/>
            <a:ext cx="5730967" cy="632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9b39a0a474_1_156"/>
          <p:cNvPicPr preferRelativeResize="0"/>
          <p:nvPr/>
        </p:nvPicPr>
        <p:blipFill rotWithShape="1">
          <a:blip r:embed="rId4">
            <a:alphaModFix/>
          </a:blip>
          <a:srcRect b="6277" l="9934" r="6864" t="10354"/>
          <a:stretch/>
        </p:blipFill>
        <p:spPr>
          <a:xfrm>
            <a:off x="6011167" y="277667"/>
            <a:ext cx="5913967" cy="632930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19b39a0a474_1_156"/>
          <p:cNvSpPr txBox="1"/>
          <p:nvPr/>
        </p:nvSpPr>
        <p:spPr>
          <a:xfrm>
            <a:off x="280200" y="277667"/>
            <a:ext cx="5843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400">
                <a:solidFill>
                  <a:srgbClr val="5B0F00"/>
                </a:solidFill>
              </a:rPr>
              <a:t>Haptic Glove</a:t>
            </a:r>
            <a:endParaRPr b="1" sz="2400">
              <a:solidFill>
                <a:srgbClr val="5B0F00"/>
              </a:solidFill>
            </a:endParaRPr>
          </a:p>
        </p:txBody>
      </p:sp>
      <p:sp>
        <p:nvSpPr>
          <p:cNvPr id="163" name="Google Shape;163;g19b39a0a474_1_156"/>
          <p:cNvSpPr txBox="1"/>
          <p:nvPr/>
        </p:nvSpPr>
        <p:spPr>
          <a:xfrm>
            <a:off x="6011150" y="277667"/>
            <a:ext cx="5843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400">
                <a:solidFill>
                  <a:srgbClr val="5B0F00"/>
                </a:solidFill>
              </a:rPr>
              <a:t>Robotic hand</a:t>
            </a:r>
            <a:endParaRPr b="1" sz="2400">
              <a:solidFill>
                <a:srgbClr val="5B0F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19b39a0a474_1_283" title="My 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"/>
          <p:cNvSpPr txBox="1"/>
          <p:nvPr/>
        </p:nvSpPr>
        <p:spPr>
          <a:xfrm>
            <a:off x="204716" y="163776"/>
            <a:ext cx="11719214" cy="7500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lang="en-IN" sz="3700">
                <a:solidFill>
                  <a:schemeClr val="lt1"/>
                </a:solidFill>
              </a:rPr>
              <a:t>Haptics technology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699" y="1475374"/>
            <a:ext cx="9839250" cy="52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9b39a0a474_1_663"/>
          <p:cNvSpPr/>
          <p:nvPr/>
        </p:nvSpPr>
        <p:spPr>
          <a:xfrm>
            <a:off x="76208" y="129175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19b39a0a474_1_663"/>
          <p:cNvSpPr txBox="1"/>
          <p:nvPr/>
        </p:nvSpPr>
        <p:spPr>
          <a:xfrm>
            <a:off x="204716" y="35440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IN" sz="2800">
                <a:solidFill>
                  <a:schemeClr val="lt1"/>
                </a:solidFill>
              </a:rPr>
              <a:t>Criticality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19b39a0a474_1_663"/>
          <p:cNvSpPr txBox="1"/>
          <p:nvPr/>
        </p:nvSpPr>
        <p:spPr>
          <a:xfrm>
            <a:off x="967904" y="3218817"/>
            <a:ext cx="8178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300">
                <a:solidFill>
                  <a:schemeClr val="dk1"/>
                </a:solidFill>
              </a:rPr>
              <a:t>High-Latency in the loop.</a:t>
            </a:r>
            <a:endParaRPr b="1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19b39a0a474_1_6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464" y="3154405"/>
            <a:ext cx="336386" cy="546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19b39a0a474_1_663"/>
          <p:cNvSpPr txBox="1"/>
          <p:nvPr/>
        </p:nvSpPr>
        <p:spPr>
          <a:xfrm>
            <a:off x="976488" y="3820146"/>
            <a:ext cx="8178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300">
                <a:solidFill>
                  <a:schemeClr val="dk1"/>
                </a:solidFill>
              </a:rPr>
              <a:t>Requires a proficient operator.</a:t>
            </a:r>
            <a:endParaRPr sz="2300"/>
          </a:p>
        </p:txBody>
      </p:sp>
      <p:pic>
        <p:nvPicPr>
          <p:cNvPr id="185" name="Google Shape;185;g19b39a0a474_1_6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048" y="3755734"/>
            <a:ext cx="336386" cy="546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9b39a0a474_1_663"/>
          <p:cNvSpPr txBox="1"/>
          <p:nvPr/>
        </p:nvSpPr>
        <p:spPr>
          <a:xfrm>
            <a:off x="967905" y="4399946"/>
            <a:ext cx="117480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300">
                <a:solidFill>
                  <a:schemeClr val="dk1"/>
                </a:solidFill>
              </a:rPr>
              <a:t>Slip and crumple detection.</a:t>
            </a:r>
            <a:endParaRPr b="1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g19b39a0a474_1_6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465" y="4335534"/>
            <a:ext cx="336386" cy="546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9b39a0a474_1_663"/>
          <p:cNvSpPr txBox="1"/>
          <p:nvPr/>
        </p:nvSpPr>
        <p:spPr>
          <a:xfrm>
            <a:off x="985073" y="4968808"/>
            <a:ext cx="8178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300">
                <a:solidFill>
                  <a:schemeClr val="dk1"/>
                </a:solidFill>
              </a:rPr>
              <a:t>R</a:t>
            </a:r>
            <a:r>
              <a:rPr b="1" lang="en-IN" sz="2300">
                <a:solidFill>
                  <a:schemeClr val="dk1"/>
                </a:solidFill>
              </a:rPr>
              <a:t>obustness in manipulation tasks.</a:t>
            </a:r>
            <a:endParaRPr sz="2300"/>
          </a:p>
        </p:txBody>
      </p:sp>
      <p:pic>
        <p:nvPicPr>
          <p:cNvPr id="189" name="Google Shape;189;g19b39a0a474_1_6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633" y="4904397"/>
            <a:ext cx="336386" cy="546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9b39a0a474_1_663" title="Haptics_Video (1)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6000" y="1759525"/>
            <a:ext cx="3991625" cy="45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9b39a0a474_1_406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g19b39a0a474_1_4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023" y="1502664"/>
            <a:ext cx="637032" cy="63703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9b39a0a474_1_406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-IN" sz="3700">
                <a:solidFill>
                  <a:schemeClr val="lt1"/>
                </a:solidFill>
              </a:rPr>
              <a:t>tate of the art 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g19b39a0a474_1_4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023" y="2744202"/>
            <a:ext cx="637032" cy="637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9b39a0a474_1_4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023" y="4067014"/>
            <a:ext cx="637032" cy="63703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9b39a0a474_1_406"/>
          <p:cNvSpPr txBox="1"/>
          <p:nvPr/>
        </p:nvSpPr>
        <p:spPr>
          <a:xfrm>
            <a:off x="1091053" y="1641975"/>
            <a:ext cx="967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S</a:t>
            </a:r>
            <a:r>
              <a:rPr b="1" lang="en-IN" sz="1600">
                <a:solidFill>
                  <a:schemeClr val="dk1"/>
                </a:solidFill>
              </a:rPr>
              <a:t>lip Detection/Classification for grip control using a biomimetic tactile sensor.</a:t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01" name="Google Shape;201;g19b39a0a474_1_406"/>
          <p:cNvSpPr txBox="1"/>
          <p:nvPr/>
        </p:nvSpPr>
        <p:spPr>
          <a:xfrm>
            <a:off x="1091053" y="2937375"/>
            <a:ext cx="967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Slip Detection with Combined Tactile and Visual Information.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02" name="Google Shape;202;g19b39a0a474_1_406"/>
          <p:cNvSpPr txBox="1"/>
          <p:nvPr/>
        </p:nvSpPr>
        <p:spPr>
          <a:xfrm>
            <a:off x="1091053" y="4232775"/>
            <a:ext cx="967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Slip Detection with Combined Inertial(accelerometers) and </a:t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Visual Information.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203" name="Google Shape;203;g19b39a0a474_1_4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30036" y="1502675"/>
            <a:ext cx="1859989" cy="25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9b39a0a474_1_4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36250" y="4353775"/>
            <a:ext cx="3322550" cy="22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9b39a0a474_1_696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19b39a0a474_1_696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lang="en-IN" sz="3700">
                <a:solidFill>
                  <a:schemeClr val="lt1"/>
                </a:solidFill>
              </a:rPr>
              <a:t>Our Solution in closed loop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g19b39a0a474_1_6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2275" y="1676900"/>
            <a:ext cx="8725200" cy="47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9b39a0a474_1_696"/>
          <p:cNvSpPr txBox="1"/>
          <p:nvPr/>
        </p:nvSpPr>
        <p:spPr>
          <a:xfrm>
            <a:off x="4036000" y="6192100"/>
            <a:ext cx="454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500">
                <a:solidFill>
                  <a:schemeClr val="dk1"/>
                </a:solidFill>
              </a:rPr>
              <a:t>ML model can solve our problem.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2022-10-25T04:41:41Z</dcterms:created>
  <dc:creator>debankagiri@gmail.com</dc:creator>
</cp:coreProperties>
</file>